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83" r:id="rId4"/>
    <p:sldId id="271" r:id="rId5"/>
    <p:sldId id="272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B61BEF0D-F0BB-DE4B-95CE-6DB70DBA9567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090" y="2861310"/>
            <a:ext cx="10497820" cy="3217518"/>
          </a:xfrm>
        </p:spPr>
        <p:txBody>
          <a:bodyPr>
            <a:noAutofit/>
          </a:bodyPr>
          <a:lstStyle/>
          <a:p>
            <a:r>
              <a:rPr lang="en-US" sz="2800" b="1" dirty="0">
                <a:cs typeface="Times New Roman" pitchFamily="18" charset="0"/>
              </a:rPr>
              <a:t>ENHANCING THE CIVIC PARTICIPATION OF MALAWI 2025 GENERAL ELECTIONS PROJECT </a:t>
            </a:r>
            <a:r>
              <a:rPr lang="en-US" sz="2800" b="1" dirty="0" smtClean="0">
                <a:cs typeface="Times New Roman" pitchFamily="18" charset="0"/>
              </a:rPr>
              <a:t>PROGRESS </a:t>
            </a:r>
            <a:r>
              <a:rPr lang="en-US" sz="2800" b="1" dirty="0">
                <a:cs typeface="Times New Roman" pitchFamily="18" charset="0"/>
              </a:rPr>
              <a:t>REPORT </a:t>
            </a:r>
            <a:r>
              <a:rPr lang="en-US" sz="2800" b="1" dirty="0" smtClean="0">
                <a:cs typeface="Times New Roman" pitchFamily="18" charset="0"/>
              </a:rPr>
              <a:t>FOR APRIL-AUGUST, 2024 </a:t>
            </a:r>
            <a:endParaRPr lang="en-GB" sz="2800" b="1" dirty="0"/>
          </a:p>
          <a:p>
            <a:r>
              <a:rPr lang="en-GB" sz="2000" b="1" dirty="0">
                <a:latin typeface="Gill Sans MT" panose="020B0502020104020203" pitchFamily="34" charset="0"/>
              </a:rPr>
              <a:t>BY</a:t>
            </a:r>
          </a:p>
          <a:p>
            <a:r>
              <a:rPr lang="en-GB" sz="2000" b="1" dirty="0">
                <a:solidFill>
                  <a:srgbClr val="C00000"/>
                </a:solidFill>
                <a:latin typeface="Gill Sans MT" panose="020B0502020104020203" pitchFamily="34" charset="0"/>
              </a:rPr>
              <a:t>PRAISE GOSPEL MWENEGAMBA</a:t>
            </a:r>
          </a:p>
          <a:p>
            <a:r>
              <a:rPr lang="en-US" altLang="en-GB" sz="2000" b="1" dirty="0">
                <a:solidFill>
                  <a:srgbClr val="C00000"/>
                </a:solidFill>
                <a:latin typeface="Gill Sans MT" panose="020B0502020104020203" pitchFamily="34" charset="0"/>
              </a:rPr>
              <a:t>PROJECT OFFICER -IPI</a:t>
            </a:r>
          </a:p>
        </p:txBody>
      </p:sp>
      <p:sp>
        <p:nvSpPr>
          <p:cNvPr id="4" name="Rectangle 3"/>
          <p:cNvSpPr/>
          <p:nvPr/>
        </p:nvSpPr>
        <p:spPr>
          <a:xfrm>
            <a:off x="3412067" y="322407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E22DAF93-B344-3FA2-1934-75F180D13C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933" y="1183323"/>
            <a:ext cx="2600325" cy="1427356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08BC8849-341E-23D6-2891-006A5BDF17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3215" y="1183323"/>
            <a:ext cx="2170872" cy="1192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0664D0-6585-9402-74CF-F5CD81307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990600"/>
          </a:xfrm>
        </p:spPr>
        <p:txBody>
          <a:bodyPr/>
          <a:lstStyle/>
          <a:p>
            <a:r>
              <a:rPr lang="en-GB" sz="3200" b="1" dirty="0">
                <a:latin typeface="Gill Sans MT" panose="020B0502020104020203" pitchFamily="34" charset="0"/>
              </a:rPr>
              <a:t>INTRODUCTION</a:t>
            </a:r>
            <a:endParaRPr lang="en-GB" sz="3200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C07C122-D6BB-0A56-8DC8-8E055CCCA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5061" y="1600200"/>
            <a:ext cx="8070574" cy="2773017"/>
          </a:xfrm>
        </p:spPr>
        <p:txBody>
          <a:bodyPr/>
          <a:lstStyle/>
          <a:p>
            <a:pPr algn="just"/>
            <a:r>
              <a:rPr lang="en-US" sz="2400" dirty="0">
                <a:cs typeface="Times New Roman" pitchFamily="18" charset="0"/>
              </a:rPr>
              <a:t>The project aims to empower citizens of Malawi to engage actively in the electoral process, promoting informed democratic participation and ensuring a peaceful, fair and credible electoral environment.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562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3523F3-4442-02F8-A193-3E1BE8A3B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latin typeface="Gill Sans MT" panose="020B0502020104020203" pitchFamily="34" charset="0"/>
              </a:rPr>
              <a:t>APRIL TO JULY </a:t>
            </a:r>
            <a:endParaRPr lang="en-GB" sz="3600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2F707B1-48E5-3EB3-AAD5-E5F69666A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008" y="1233378"/>
            <a:ext cx="9813702" cy="528333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In the months of April to July Institute for Policy Interaction (IPI) has conducted </a:t>
            </a:r>
            <a:r>
              <a:rPr lang="en-GB" sz="2400" dirty="0"/>
              <a:t>community awareness campaigns </a:t>
            </a:r>
            <a:r>
              <a:rPr lang="en-GB" sz="2400" dirty="0" smtClean="0"/>
              <a:t>(community gatherings, markets, Churches and Mosques through the community volunteers in the 7 districts. </a:t>
            </a:r>
          </a:p>
          <a:p>
            <a:r>
              <a:rPr lang="en-GB" sz="2400" dirty="0" smtClean="0"/>
              <a:t>The total number of people reached with CVE from April to July in the 7 districts is </a:t>
            </a:r>
            <a:r>
              <a:rPr lang="en-GB" sz="2400" b="1" dirty="0" smtClean="0"/>
              <a:t>488,368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Men = 103,011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Women= 196,217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Youth = 166,018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Elderly= 23,122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Among the</a:t>
            </a:r>
            <a:r>
              <a:rPr lang="en-GB" sz="2400" b="1" dirty="0" smtClean="0"/>
              <a:t> 488,368</a:t>
            </a:r>
            <a:r>
              <a:rPr lang="en-GB" sz="2400" dirty="0" smtClean="0"/>
              <a:t>, the </a:t>
            </a:r>
            <a:r>
              <a:rPr lang="en-GB" sz="2400" b="1" dirty="0" smtClean="0"/>
              <a:t>508</a:t>
            </a:r>
            <a:r>
              <a:rPr lang="en-GB" sz="2400" dirty="0" smtClean="0"/>
              <a:t> were persons living with disabilities. </a:t>
            </a:r>
            <a:endParaRPr lang="en-GB" sz="2400" dirty="0"/>
          </a:p>
          <a:p>
            <a:endParaRPr lang="en-GB" dirty="0"/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922710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370F13-D811-0D01-D4C0-006241187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236" y="-244698"/>
            <a:ext cx="10972800" cy="1437394"/>
          </a:xfrm>
        </p:spPr>
        <p:txBody>
          <a:bodyPr/>
          <a:lstStyle/>
          <a:p>
            <a:r>
              <a:rPr lang="en-GB" sz="2400" b="1" dirty="0" smtClean="0">
                <a:latin typeface="Gill Sans MT" panose="020B0502020104020203" pitchFamily="34" charset="0"/>
                <a:cs typeface="Times New Roman" pitchFamily="18" charset="0"/>
              </a:rPr>
              <a:t>AUGUST</a:t>
            </a:r>
            <a:r>
              <a:rPr lang="en-US" sz="2400" b="1" dirty="0" smtClean="0">
                <a:latin typeface="Gill Sans MT" panose="020B0502020104020203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Gill Sans MT" panose="020B0502020104020203" pitchFamily="34" charset="0"/>
                <a:cs typeface="Times New Roman" pitchFamily="18" charset="0"/>
              </a:rPr>
              <a:t>ACTIVITIES</a:t>
            </a:r>
            <a:endParaRPr lang="en-GB" sz="2400" b="1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5FBAFC5-02BA-18FC-B6D6-5952D937F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853" y="819208"/>
            <a:ext cx="10290220" cy="55394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en-GB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/>
              <a:t>Second Tranche was disbursed mid July, 2024. </a:t>
            </a:r>
            <a:endParaRPr lang="en-US" sz="2400" kern="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Project planning meeting was done.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GB" sz="2400" dirty="0" smtClean="0"/>
              <a:t>9,400 </a:t>
            </a:r>
            <a:r>
              <a:rPr lang="en-GB" sz="2400" dirty="0"/>
              <a:t>printed Chichewa MESP Electoral IEC materials were distributed in Blantyre, Chiradzulu, Thyolo, Mulanje, Phalombe, Balaka and Mwanza districts.</a:t>
            </a:r>
            <a:r>
              <a:rPr lang="en-US" sz="2400" kern="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Interviews in understanding </a:t>
            </a:r>
            <a:r>
              <a:rPr lang="en-US" sz="2400" kern="0" dirty="0">
                <a:ea typeface="Times New Roman" panose="02020603050405020304" pitchFamily="18" charset="0"/>
                <a:cs typeface="Calibri" panose="020F0502020204030204" pitchFamily="34" charset="0"/>
              </a:rPr>
              <a:t>about the changes in electoral laws, including the Constitution, Electoral Commission Act, and harmonized electoral Acts, to potential voters in 7 </a:t>
            </a:r>
            <a:r>
              <a:rPr lang="en-US" sz="2400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districts were conducted.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400" kern="0" dirty="0" smtClean="0"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en-US" sz="2000" kern="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en-US" sz="2000" kern="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kern="0" dirty="0">
              <a:effectLst/>
              <a:latin typeface="Gill Sans MT" panose="020B0502020104020203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5790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A0CF16-1E15-BEC5-7A53-86BD3A80B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91548"/>
            <a:ext cx="10972800" cy="532700"/>
          </a:xfrm>
        </p:spPr>
        <p:txBody>
          <a:bodyPr/>
          <a:lstStyle/>
          <a:p>
            <a:r>
              <a:rPr lang="en-GB" sz="2400" b="1" dirty="0">
                <a:latin typeface="+mn-lt"/>
                <a:cs typeface="Times New Roman" pitchFamily="18" charset="0"/>
              </a:rPr>
              <a:t>AUGUST</a:t>
            </a:r>
            <a:r>
              <a:rPr lang="en-US" sz="2400" b="1" dirty="0">
                <a:latin typeface="+mn-lt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+mn-lt"/>
                <a:cs typeface="Times New Roman" pitchFamily="18" charset="0"/>
              </a:rPr>
              <a:t>ACTIVITIES  C’TD..</a:t>
            </a:r>
            <a:endParaRPr lang="en-GB" sz="24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340903E-679F-D487-1888-69C89DEE3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24248"/>
            <a:ext cx="10972800" cy="5301915"/>
          </a:xfrm>
        </p:spPr>
        <p:txBody>
          <a:bodyPr/>
          <a:lstStyle/>
          <a:p>
            <a:pPr marL="0" indent="0">
              <a:buNone/>
            </a:pPr>
            <a:r>
              <a:rPr lang="en-US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4</a:t>
            </a:r>
            <a:r>
              <a:rPr lang="en-US" sz="2400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 Jingles </a:t>
            </a:r>
            <a:r>
              <a:rPr lang="en-US" sz="2400" kern="0" dirty="0">
                <a:ea typeface="Times New Roman" panose="02020603050405020304" pitchFamily="18" charset="0"/>
                <a:cs typeface="Calibri" panose="020F0502020204030204" pitchFamily="34" charset="0"/>
              </a:rPr>
              <a:t>about the changes in electoral laws, including the Constitution, Electoral Commission Act, and harmonized electoral Acts, to potential voters in Malawi are now on Air with Radio Maria </a:t>
            </a:r>
            <a:r>
              <a:rPr lang="en-US" sz="2400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Malawi</a:t>
            </a:r>
            <a:r>
              <a:rPr lang="en-US" sz="2400" kern="0" dirty="0">
                <a:ea typeface="Times New Roman" panose="02020603050405020304" pitchFamily="18" charset="0"/>
                <a:cs typeface="Calibri" panose="020F0502020204030204" pitchFamily="34" charset="0"/>
              </a:rPr>
              <a:t>, Mzati FM </a:t>
            </a:r>
            <a:r>
              <a:rPr lang="en-US" sz="2400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and Tuntufye FM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According to NSO radios listenership of the following radio stations is as follows;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Radio Maria Malawi is </a:t>
            </a:r>
            <a:r>
              <a:rPr lang="en-US" sz="2400" b="1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5 million </a:t>
            </a:r>
            <a:r>
              <a:rPr lang="en-US" sz="2400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people plus and listenership</a:t>
            </a:r>
            <a:r>
              <a:rPr lang="en-US" sz="2400" kern="0" dirty="0">
                <a:ea typeface="Times New Roman" panose="02020603050405020304" pitchFamily="18" charset="0"/>
                <a:cs typeface="Calibri" panose="020F0502020204030204" pitchFamily="34" charset="0"/>
              </a:rPr>
              <a:t> per day</a:t>
            </a:r>
            <a:r>
              <a:rPr lang="en-US" sz="2400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is </a:t>
            </a:r>
            <a:r>
              <a:rPr lang="en-US" sz="2400" b="1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2.7 million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Mzati FM is </a:t>
            </a:r>
            <a:r>
              <a:rPr lang="en-US" sz="2400" b="1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6.9 million </a:t>
            </a:r>
            <a:r>
              <a:rPr lang="en-US" sz="2400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people and listenership per day is </a:t>
            </a:r>
            <a:r>
              <a:rPr lang="en-US" sz="2400" b="1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3,454,000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Tuntufye FM is </a:t>
            </a:r>
            <a:r>
              <a:rPr lang="en-US" sz="2400" b="1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1.650 million </a:t>
            </a:r>
            <a:r>
              <a:rPr lang="en-US" sz="2400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people and </a:t>
            </a:r>
            <a:r>
              <a:rPr lang="en-US" sz="2400" kern="0" dirty="0">
                <a:ea typeface="Times New Roman" panose="02020603050405020304" pitchFamily="18" charset="0"/>
                <a:cs typeface="Calibri" panose="020F0502020204030204" pitchFamily="34" charset="0"/>
              </a:rPr>
              <a:t>listenership per day is </a:t>
            </a:r>
            <a:r>
              <a:rPr lang="en-US" sz="2400" b="1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1 million </a:t>
            </a:r>
          </a:p>
          <a:p>
            <a:pPr marL="0" indent="0">
              <a:buNone/>
            </a:pPr>
            <a:endParaRPr lang="en-US" sz="2400" kern="0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Therefore, through the jingles being played on radio stations the project is reaching out to </a:t>
            </a:r>
            <a:r>
              <a:rPr lang="en-US" sz="2400" b="1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7, 154,000 </a:t>
            </a:r>
            <a:r>
              <a:rPr lang="en-US" sz="2400" kern="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people per day.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kern="0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47174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200" b="1" dirty="0"/>
              <a:t>END OF PRESENTATION-THANK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8034</TotalTime>
  <Words>339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Gill Sans MT</vt:lpstr>
      <vt:lpstr>Times New Roman</vt:lpstr>
      <vt:lpstr>Wingdings</vt:lpstr>
      <vt:lpstr>Default Design</vt:lpstr>
      <vt:lpstr>PowerPoint Presentation</vt:lpstr>
      <vt:lpstr>INTRODUCTION</vt:lpstr>
      <vt:lpstr>APRIL TO JULY </vt:lpstr>
      <vt:lpstr>AUGUST ACTIVITIES</vt:lpstr>
      <vt:lpstr>AUGUST ACTIVITIES  C’TD..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ENGENDERING FOREST EXTRACTIVE INSUSTRIVE INDUSTRY IN MALAWI</dc:title>
  <dc:creator>SR GRACE MWENEGAMBA</dc:creator>
  <cp:lastModifiedBy>User</cp:lastModifiedBy>
  <cp:revision>127</cp:revision>
  <dcterms:created xsi:type="dcterms:W3CDTF">2023-09-05T08:33:00Z</dcterms:created>
  <dcterms:modified xsi:type="dcterms:W3CDTF">2024-08-26T10:51:07Z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788BBA62C6BD450F8F74D198D918F26B_13</vt:lpwstr>
  </property>
  <property fmtid="{D5CDD505-2E9C-101B-9397-08002B2CF9AE}" pid="3" name="KSOProductBuildVer">
    <vt:lpwstr>1033-12.2.0.13208</vt:lpwstr>
  </property>
</Properties>
</file>